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1"/>
  </p:notesMasterIdLst>
  <p:sldIdLst>
    <p:sldId id="256" r:id="rId2"/>
    <p:sldId id="470" r:id="rId3"/>
    <p:sldId id="460" r:id="rId4"/>
    <p:sldId id="461" r:id="rId5"/>
    <p:sldId id="462" r:id="rId6"/>
    <p:sldId id="463" r:id="rId7"/>
    <p:sldId id="464" r:id="rId8"/>
    <p:sldId id="467" r:id="rId9"/>
    <p:sldId id="468" r:id="rId10"/>
    <p:sldId id="469" r:id="rId11"/>
    <p:sldId id="1026" r:id="rId12"/>
    <p:sldId id="448" r:id="rId13"/>
    <p:sldId id="1298" r:id="rId14"/>
    <p:sldId id="1299" r:id="rId15"/>
    <p:sldId id="1300" r:id="rId16"/>
    <p:sldId id="1301" r:id="rId17"/>
    <p:sldId id="1302" r:id="rId18"/>
    <p:sldId id="1293" r:id="rId19"/>
    <p:sldId id="1294" r:id="rId20"/>
    <p:sldId id="449" r:id="rId21"/>
    <p:sldId id="1254" r:id="rId22"/>
    <p:sldId id="1303" r:id="rId23"/>
    <p:sldId id="1304" r:id="rId24"/>
    <p:sldId id="451" r:id="rId25"/>
    <p:sldId id="1307" r:id="rId26"/>
    <p:sldId id="450" r:id="rId27"/>
    <p:sldId id="1272" r:id="rId28"/>
    <p:sldId id="452" r:id="rId29"/>
    <p:sldId id="1306" r:id="rId30"/>
    <p:sldId id="1098" r:id="rId31"/>
    <p:sldId id="507" r:id="rId32"/>
    <p:sldId id="509" r:id="rId33"/>
    <p:sldId id="455" r:id="rId34"/>
    <p:sldId id="456" r:id="rId35"/>
    <p:sldId id="1308" r:id="rId36"/>
    <p:sldId id="457" r:id="rId37"/>
    <p:sldId id="1309" r:id="rId38"/>
    <p:sldId id="1310" r:id="rId39"/>
    <p:sldId id="1311" r:id="rId40"/>
    <p:sldId id="1312" r:id="rId41"/>
    <p:sldId id="1297" r:id="rId42"/>
    <p:sldId id="1273" r:id="rId43"/>
    <p:sldId id="1103" r:id="rId44"/>
    <p:sldId id="458" r:id="rId45"/>
    <p:sldId id="454" r:id="rId46"/>
    <p:sldId id="459" r:id="rId47"/>
    <p:sldId id="1101" r:id="rId48"/>
    <p:sldId id="711" r:id="rId49"/>
    <p:sldId id="447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0"/>
            <p14:sldId id="460"/>
            <p14:sldId id="461"/>
            <p14:sldId id="462"/>
            <p14:sldId id="463"/>
            <p14:sldId id="464"/>
            <p14:sldId id="467"/>
            <p14:sldId id="468"/>
            <p14:sldId id="469"/>
            <p14:sldId id="1026"/>
            <p14:sldId id="448"/>
            <p14:sldId id="1298"/>
            <p14:sldId id="1299"/>
            <p14:sldId id="1300"/>
            <p14:sldId id="1301"/>
            <p14:sldId id="1302"/>
            <p14:sldId id="1293"/>
            <p14:sldId id="1294"/>
            <p14:sldId id="449"/>
            <p14:sldId id="1254"/>
            <p14:sldId id="1303"/>
            <p14:sldId id="1304"/>
            <p14:sldId id="451"/>
            <p14:sldId id="1307"/>
            <p14:sldId id="450"/>
            <p14:sldId id="1272"/>
            <p14:sldId id="452"/>
            <p14:sldId id="1306"/>
            <p14:sldId id="1098"/>
            <p14:sldId id="507"/>
            <p14:sldId id="509"/>
            <p14:sldId id="455"/>
            <p14:sldId id="456"/>
            <p14:sldId id="1308"/>
            <p14:sldId id="457"/>
            <p14:sldId id="1309"/>
            <p14:sldId id="1310"/>
            <p14:sldId id="1311"/>
            <p14:sldId id="1312"/>
            <p14:sldId id="1297"/>
            <p14:sldId id="1273"/>
            <p14:sldId id="1103"/>
            <p14:sldId id="458"/>
            <p14:sldId id="454"/>
            <p14:sldId id="459"/>
            <p14:sldId id="1101"/>
            <p14:sldId id="711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1690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8/16/2019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042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accent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mp"/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tmp"/><Relationship Id="rId4" Type="http://schemas.openxmlformats.org/officeDocument/2006/relationships/image" Target="../media/image56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mp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tmp"/><Relationship Id="rId3" Type="http://schemas.openxmlformats.org/officeDocument/2006/relationships/image" Target="../media/image81.tmp"/><Relationship Id="rId7" Type="http://schemas.openxmlformats.org/officeDocument/2006/relationships/image" Target="../media/image85.tm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tmp"/><Relationship Id="rId5" Type="http://schemas.openxmlformats.org/officeDocument/2006/relationships/image" Target="../media/image83.tmp"/><Relationship Id="rId4" Type="http://schemas.openxmlformats.org/officeDocument/2006/relationships/image" Target="../media/image82.tmp"/><Relationship Id="rId9" Type="http://schemas.openxmlformats.org/officeDocument/2006/relationships/image" Target="../media/image87.tm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ndl/exercise/tree/master/for_chapter_3_linear_regression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文档归类</a:t>
            </a:r>
            <a:endParaRPr lang="zh-TW" altLang="en-US" dirty="0"/>
          </a:p>
        </p:txBody>
      </p:sp>
      <p:pic>
        <p:nvPicPr>
          <p:cNvPr id="34818" name="Picture 2" descr="http://top-breaking-news.com/wp-content/uploads/2016/03/Twitter-new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07" y="2424793"/>
            <a:ext cx="5002893" cy="375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8094" y="6127233"/>
            <a:ext cx="312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http://top-breaking-news.com/</a:t>
            </a:r>
          </a:p>
        </p:txBody>
      </p:sp>
      <p:sp>
        <p:nvSpPr>
          <p:cNvPr id="6" name="矩形 5"/>
          <p:cNvSpPr/>
          <p:nvPr/>
        </p:nvSpPr>
        <p:spPr>
          <a:xfrm>
            <a:off x="4728190" y="2105191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7" name="向右箭號 6"/>
          <p:cNvSpPr/>
          <p:nvPr/>
        </p:nvSpPr>
        <p:spPr>
          <a:xfrm>
            <a:off x="6534552" y="244667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59" y="1979869"/>
            <a:ext cx="274307" cy="149469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228873" y="2446672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065" y="2017672"/>
            <a:ext cx="292260" cy="151093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686947" y="1450528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政治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686947" y="3482291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體育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V="1">
            <a:off x="7165445" y="1769821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V="1">
            <a:off x="7152413" y="2361832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>
            <a:off x="7165445" y="3349303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884079" y="2105191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經濟</a:t>
            </a:r>
          </a:p>
        </p:txBody>
      </p:sp>
      <p:sp>
        <p:nvSpPr>
          <p:cNvPr id="5" name="手繪多邊形 4"/>
          <p:cNvSpPr/>
          <p:nvPr/>
        </p:nvSpPr>
        <p:spPr>
          <a:xfrm>
            <a:off x="2831732" y="2468109"/>
            <a:ext cx="971011" cy="550862"/>
          </a:xfrm>
          <a:custGeom>
            <a:avLst/>
            <a:gdLst>
              <a:gd name="connsiteX0" fmla="*/ 245297 w 971011"/>
              <a:gd name="connsiteY0" fmla="*/ 550862 h 550862"/>
              <a:gd name="connsiteX1" fmla="*/ 42097 w 971011"/>
              <a:gd name="connsiteY1" fmla="*/ 42862 h 550862"/>
              <a:gd name="connsiteX2" fmla="*/ 971011 w 971011"/>
              <a:gd name="connsiteY2" fmla="*/ 28348 h 55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011" h="550862">
                <a:moveTo>
                  <a:pt x="245297" y="550862"/>
                </a:moveTo>
                <a:cubicBezTo>
                  <a:pt x="83221" y="340405"/>
                  <a:pt x="-78855" y="129948"/>
                  <a:pt x="42097" y="42862"/>
                </a:cubicBezTo>
                <a:cubicBezTo>
                  <a:pt x="163049" y="-44224"/>
                  <a:pt x="971011" y="28348"/>
                  <a:pt x="971011" y="28348"/>
                </a:cubicBezTo>
              </a:path>
            </a:pathLst>
          </a:custGeom>
          <a:noFill/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816286" y="3852513"/>
            <a:ext cx="363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“president” in document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22471" y="1619658"/>
            <a:ext cx="3046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“stock” in document</a:t>
            </a:r>
            <a:endParaRPr lang="zh-TW" altLang="en-US" sz="2400" dirty="0"/>
          </a:p>
        </p:txBody>
      </p:sp>
      <p:cxnSp>
        <p:nvCxnSpPr>
          <p:cNvPr id="21" name="直線單箭頭接點 20"/>
          <p:cNvCxnSpPr/>
          <p:nvPr/>
        </p:nvCxnSpPr>
        <p:spPr>
          <a:xfrm flipH="1" flipV="1">
            <a:off x="3973357" y="3331948"/>
            <a:ext cx="1088158" cy="5875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3640473" y="189396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796" y="4738432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060" y="4751429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i-gkh.ru/images/doc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90" y="4769276"/>
            <a:ext cx="1093850" cy="10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/>
          <p:cNvSpPr txBox="1"/>
          <p:nvPr/>
        </p:nvSpPr>
        <p:spPr>
          <a:xfrm>
            <a:off x="4787121" y="583269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體育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077672" y="583511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政治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422215" y="5860297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/>
              <a:t>財經</a:t>
            </a:r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3" grpId="0"/>
      <p:bldP spid="14" grpId="0"/>
      <p:bldP spid="18" grpId="0"/>
      <p:bldP spid="5" grpId="0" animBg="1"/>
      <p:bldP spid="19" grpId="0"/>
      <p:bldP spid="20" grpId="0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905000"/>
            <a:ext cx="3603266" cy="334200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010" y="2057400"/>
            <a:ext cx="3879504" cy="30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68626-A45C-421B-A2CC-68C1235AF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8CA929-4908-46CD-ACF6-FAEF774C8B89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概率（</a:t>
            </a:r>
            <a:r>
              <a:rPr lang="en-US" altLang="zh-CN" dirty="0"/>
              <a:t>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一个随机事件发生的可能性大小，为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1</a:t>
            </a:r>
            <a:r>
              <a:rPr lang="zh-CN" altLang="en-US" dirty="0"/>
              <a:t>之间的实数。</a:t>
            </a:r>
            <a:endParaRPr lang="en-US" altLang="zh-CN" dirty="0"/>
          </a:p>
          <a:p>
            <a:r>
              <a:rPr lang="zh-CN" altLang="en-US" dirty="0"/>
              <a:t>随机变量（</a:t>
            </a:r>
            <a:r>
              <a:rPr lang="en-US" altLang="zh-CN" dirty="0"/>
              <a:t>Random Variable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比如随机掷一个骰子，得到的点数就可以看成一个随机变量</a:t>
            </a:r>
            <a:r>
              <a:rPr lang="en-US" altLang="zh-CN" dirty="0"/>
              <a:t>X</a:t>
            </a:r>
            <a:r>
              <a:rPr lang="zh-CN" altLang="en-US" dirty="0"/>
              <a:t>，其取值为</a:t>
            </a:r>
            <a:r>
              <a:rPr lang="en-US" altLang="zh-CN" dirty="0"/>
              <a:t>{1,2,3,4,5,6}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概率分布（</a:t>
            </a:r>
            <a:r>
              <a:rPr lang="en-US" altLang="zh-CN" dirty="0"/>
              <a:t>Probability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一个随机变量</a:t>
            </a:r>
            <a:r>
              <a:rPr lang="en-US" altLang="zh-CN" dirty="0"/>
              <a:t>X</a:t>
            </a:r>
            <a:r>
              <a:rPr lang="zh-CN" altLang="en-US" dirty="0"/>
              <a:t>取每种可能值的概率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并满足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23F156-D96E-466F-ACDC-072F57FCC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4437348"/>
            <a:ext cx="3418204" cy="4953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B4E0F74-C444-4D48-9B92-34C3C3294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046315"/>
            <a:ext cx="1616571" cy="71847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C2BC48A-642C-4CB8-B5BD-3B642E0A7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03" y="5727517"/>
            <a:ext cx="3406335" cy="6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60BF20-D777-4575-8720-4CE69CB68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664052"/>
            <a:ext cx="3456263" cy="7804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168F84-99F9-4CF6-BD39-B9B9E4785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549F39-C7A0-4345-8C66-D186757FDDD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伯努利分布（</a:t>
            </a:r>
            <a:r>
              <a:rPr lang="en-US" altLang="zh-CN" dirty="0"/>
              <a:t>Bernoulli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在一次试验中，事件</a:t>
            </a:r>
            <a:r>
              <a:rPr lang="en-US" altLang="zh-CN" dirty="0"/>
              <a:t>A</a:t>
            </a:r>
            <a:r>
              <a:rPr lang="zh-CN" altLang="en-US" dirty="0"/>
              <a:t>出现的概率为</a:t>
            </a:r>
            <a:r>
              <a:rPr lang="en-US" altLang="zh-CN" dirty="0"/>
              <a:t>µ</a:t>
            </a:r>
            <a:r>
              <a:rPr lang="zh-CN" altLang="en-US" dirty="0"/>
              <a:t>，不出现的概率为</a:t>
            </a:r>
            <a:r>
              <a:rPr lang="en-US" altLang="zh-CN" dirty="0"/>
              <a:t>1 − µ</a:t>
            </a:r>
            <a:r>
              <a:rPr lang="zh-CN" altLang="en-US" dirty="0"/>
              <a:t>。若用变量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，其相应的分布为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二项分布（</a:t>
            </a:r>
            <a:r>
              <a:rPr lang="en-US" altLang="zh-CN" dirty="0"/>
              <a:t>Binomial Distribution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n</a:t>
            </a:r>
            <a:r>
              <a:rPr lang="zh-CN" altLang="en-US" dirty="0"/>
              <a:t>次伯努利分布中，若以变量</a:t>
            </a:r>
            <a:r>
              <a:rPr lang="en-US" altLang="zh-CN" dirty="0"/>
              <a:t>X </a:t>
            </a:r>
            <a:r>
              <a:rPr lang="zh-CN" altLang="en-US" dirty="0"/>
              <a:t>表示事件</a:t>
            </a:r>
            <a:r>
              <a:rPr lang="en-US" altLang="zh-CN" dirty="0"/>
              <a:t>A</a:t>
            </a:r>
            <a:r>
              <a:rPr lang="zh-CN" altLang="en-US" dirty="0"/>
              <a:t>出现的次数，则</a:t>
            </a:r>
            <a:r>
              <a:rPr lang="en-US" altLang="zh-CN" dirty="0"/>
              <a:t>X </a:t>
            </a:r>
            <a:r>
              <a:rPr lang="zh-CN" altLang="en-US" dirty="0"/>
              <a:t>的取值为</a:t>
            </a:r>
            <a:r>
              <a:rPr lang="en-US" altLang="zh-CN" dirty="0"/>
              <a:t>{0,… ,n}</a:t>
            </a:r>
            <a:r>
              <a:rPr lang="zh-CN" altLang="en-US" dirty="0"/>
              <a:t>，其相应的分布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1EC19EA-D9BA-457C-9F2A-4BFFEA3FD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28" y="4746857"/>
            <a:ext cx="5486544" cy="74569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C8B8D7D3-720A-4014-9AEB-EEDF7920BE47}"/>
              </a:ext>
            </a:extLst>
          </p:cNvPr>
          <p:cNvSpPr/>
          <p:nvPr/>
        </p:nvSpPr>
        <p:spPr>
          <a:xfrm>
            <a:off x="3023389" y="5658173"/>
            <a:ext cx="4267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二项式系数，表示从n个元素中取出k个元素而不考虑其顺序的组合的总数。</a:t>
            </a:r>
          </a:p>
        </p:txBody>
      </p:sp>
    </p:spTree>
    <p:extLst>
      <p:ext uri="{BB962C8B-B14F-4D97-AF65-F5344CB8AC3E}">
        <p14:creationId xmlns:p14="http://schemas.microsoft.com/office/powerpoint/2010/main" val="3255302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8719B1-EEF7-41B4-BC49-FD0AE54A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概率的一些基本概念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8BC64-F955-4DE7-997B-488E693E691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条件概率（</a:t>
            </a:r>
            <a:r>
              <a:rPr lang="en-US" altLang="zh-CN" dirty="0"/>
              <a:t>Conditional Probability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对于离散随机向量</a:t>
            </a:r>
            <a:r>
              <a:rPr lang="en-US" altLang="zh-CN" dirty="0"/>
              <a:t>(X,Y )</a:t>
            </a:r>
            <a:r>
              <a:rPr lang="zh-CN" altLang="en-US" dirty="0"/>
              <a:t>，已知</a:t>
            </a:r>
            <a:r>
              <a:rPr lang="en-US" altLang="zh-CN" dirty="0"/>
              <a:t>X = x</a:t>
            </a:r>
            <a:r>
              <a:rPr lang="zh-CN" altLang="en-US" dirty="0"/>
              <a:t>的条件下，随机变量</a:t>
            </a:r>
            <a:r>
              <a:rPr lang="en-US" altLang="zh-CN" dirty="0"/>
              <a:t>Y = y</a:t>
            </a:r>
            <a:r>
              <a:rPr lang="zh-CN" altLang="en-US" dirty="0"/>
              <a:t>的条件概率为：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贝叶斯公式</a:t>
            </a:r>
            <a:endParaRPr lang="en-US" altLang="zh-CN" dirty="0"/>
          </a:p>
          <a:p>
            <a:pPr lvl="1"/>
            <a:r>
              <a:rPr lang="zh-CN" altLang="en-US" dirty="0"/>
              <a:t>两个条件概率</a:t>
            </a:r>
            <a:r>
              <a:rPr lang="en-US" altLang="zh-CN" dirty="0"/>
              <a:t>p(</a:t>
            </a:r>
            <a:r>
              <a:rPr lang="en-US" altLang="zh-CN" dirty="0" err="1"/>
              <a:t>y|x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p(</a:t>
            </a:r>
            <a:r>
              <a:rPr lang="en-US" altLang="zh-CN" dirty="0" err="1"/>
              <a:t>x|y</a:t>
            </a:r>
            <a:r>
              <a:rPr lang="en-US" altLang="zh-CN" dirty="0"/>
              <a:t>)</a:t>
            </a:r>
            <a:r>
              <a:rPr lang="zh-CN" altLang="en-US" dirty="0"/>
              <a:t>之间的关系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310A4-6EB4-4F21-B0A6-B469945A1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14600"/>
            <a:ext cx="4087693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1C2A67-8681-4496-A37A-66F100E3B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4724400"/>
            <a:ext cx="2280617" cy="6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DA8B9-3FF2-488D-8746-3014FB81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</a:p>
        </p:txBody>
      </p:sp>
      <p:pic>
        <p:nvPicPr>
          <p:cNvPr id="1026" name="Picture 2" descr="Image result for conditional probability example">
            <a:extLst>
              <a:ext uri="{FF2B5EF4-FFF2-40B4-BE49-F238E27FC236}">
                <a16:creationId xmlns:a16="http://schemas.microsoft.com/office/drawing/2014/main" id="{D4B0F08A-7BE2-43E7-BA25-199A38133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457200"/>
            <a:ext cx="238125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ADC6BAD-50CE-4E82-9D30-46AAD6F76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156004"/>
              </p:ext>
            </p:extLst>
          </p:nvPr>
        </p:nvGraphicFramePr>
        <p:xfrm>
          <a:off x="1676400" y="2438400"/>
          <a:ext cx="6096000" cy="1483360"/>
        </p:xfrm>
        <a:graphic>
          <a:graphicData uri="http://schemas.openxmlformats.org/drawingml/2006/table">
            <a:tbl>
              <a:tblPr firstRow="1" firstCol="1">
                <a:tableStyleId>{0E3FDE45-AF77-4B5C-9715-49D594BDF05E}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147690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99362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748617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9713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行业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计算机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教育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66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  <a:endParaRPr lang="en-US" altLang="zh-C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49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72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0.6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0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75800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FBE499D-5DC5-4EAC-888C-AEADC8E2C8C3}"/>
              </a:ext>
            </a:extLst>
          </p:cNvPr>
          <p:cNvSpPr txBox="1"/>
          <p:nvPr/>
        </p:nvSpPr>
        <p:spPr>
          <a:xfrm>
            <a:off x="2590800" y="4572000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p(</a:t>
            </a:r>
            <a:r>
              <a:rPr lang="zh-CN" altLang="en-US" dirty="0"/>
              <a:t>男</a:t>
            </a:r>
            <a:r>
              <a:rPr lang="en-US" altLang="zh-CN" dirty="0"/>
              <a:t>|</a:t>
            </a:r>
            <a:r>
              <a:rPr lang="zh-CN" altLang="en-US" dirty="0"/>
              <a:t>计算机</a:t>
            </a:r>
            <a:r>
              <a:rPr lang="en-US" altLang="zh-CN" dirty="0"/>
              <a:t>)=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72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分类问题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A4D76-8A4F-4B47-9D5B-4C82FEF0F49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将分类问题看作条件概率估计问题</a:t>
            </a:r>
            <a:endParaRPr lang="en-US" altLang="zh-CN" dirty="0"/>
          </a:p>
          <a:p>
            <a:pPr lvl="1"/>
            <a:r>
              <a:rPr lang="zh-CN" altLang="en-US" dirty="0"/>
              <a:t>为了解决连续的线性函数不适合进行分类的问题，引入非线性函数</a:t>
            </a:r>
            <a:r>
              <a:rPr lang="en-US" altLang="zh-CN" dirty="0"/>
              <a:t>g </a:t>
            </a:r>
            <a:r>
              <a:rPr lang="zh-CN" altLang="en-US" dirty="0"/>
              <a:t>来预测类别标签的后验概率</a:t>
            </a:r>
            <a:r>
              <a:rPr lang="en-US" altLang="zh-CN" dirty="0"/>
              <a:t>p(y = </a:t>
            </a:r>
            <a:r>
              <a:rPr lang="en-US" altLang="zh-CN" dirty="0" err="1"/>
              <a:t>c|x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以两类分类为例，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：线性函数</a:t>
            </a:r>
            <a:endParaRPr lang="en-US" altLang="zh-CN" dirty="0"/>
          </a:p>
          <a:p>
            <a:pPr lvl="1"/>
            <a:r>
              <a:rPr lang="zh-CN" altLang="en-US" dirty="0"/>
              <a:t>函数</a:t>
            </a:r>
            <a:r>
              <a:rPr lang="en-US" altLang="zh-CN" dirty="0"/>
              <a:t>g</a:t>
            </a:r>
            <a:r>
              <a:rPr lang="zh-CN" altLang="en-US" dirty="0"/>
              <a:t>：把线性函数的值域从实数区间“挤压”到了</a:t>
            </a:r>
            <a:r>
              <a:rPr lang="en-US" altLang="zh-CN" dirty="0"/>
              <a:t>(0,1)</a:t>
            </a:r>
            <a:r>
              <a:rPr lang="zh-CN" altLang="en-US" dirty="0"/>
              <a:t>之间，可以用来表示概率。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129249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2819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endParaRPr lang="zh-CN" altLang="en-US" dirty="0"/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A9403-6903-4A9D-AA98-5B3871B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39" y="2306514"/>
            <a:ext cx="2324161" cy="881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24DF-DAC3-41B1-8212-07A4CC0C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53000"/>
            <a:ext cx="3244028" cy="778349"/>
          </a:xfrm>
          <a:prstGeom prst="rect">
            <a:avLst/>
          </a:prstGeom>
        </p:spPr>
      </p:pic>
      <p:pic>
        <p:nvPicPr>
          <p:cNvPr id="7172" name="Picture 4" descr="Image result for softmax">
            <a:extLst>
              <a:ext uri="{FF2B5EF4-FFF2-40B4-BE49-F238E27FC236}">
                <a16:creationId xmlns:a16="http://schemas.microsoft.com/office/drawing/2014/main" id="{CA7A6DA8-6D57-487A-8B38-D9AE98A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458" y="457200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DC8-42D0-4B2D-9391-7277E94B7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两个重要的分类器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B420-E472-4D16-90CB-F28B9BBF552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9F753610-C390-40B6-88D7-D8CD85031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81200"/>
            <a:ext cx="4635216" cy="703232"/>
          </a:xfrm>
          <a:prstGeom prst="rect">
            <a:avLst/>
          </a:prstGeom>
        </p:spPr>
      </p:pic>
      <p:pic>
        <p:nvPicPr>
          <p:cNvPr id="5" name="Picture 2" descr="âlogistic functionâçå¾çæç´¢ç»æ">
            <a:extLst>
              <a:ext uri="{FF2B5EF4-FFF2-40B4-BE49-F238E27FC236}">
                <a16:creationId xmlns:a16="http://schemas.microsoft.com/office/drawing/2014/main" id="{3D51F01D-08D7-485D-AF70-32072F4D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524000"/>
            <a:ext cx="2553711" cy="1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19EE41E7-A8EF-4D98-9BDD-E5973DD7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251" y="4817660"/>
            <a:ext cx="3505200" cy="133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分类问题中的线性模型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线性分类器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目标类别</a:t>
            </a:r>
            <a:r>
              <a:rPr lang="en-US" altLang="zh-CN" dirty="0"/>
              <a:t>y = 1</a:t>
            </a:r>
            <a:r>
              <a:rPr lang="zh-CN" altLang="en-US" dirty="0"/>
              <a:t>的后验概率为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09800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52" y="4724400"/>
            <a:ext cx="3751771" cy="12954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4235" y="289411"/>
            <a:ext cx="3467637" cy="33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0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20597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2209800" y="5182301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KL散度（Kullback-Leibler Divergence）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08" y="3124200"/>
            <a:ext cx="4441621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kl divergence">
            <a:extLst>
              <a:ext uri="{FF2B5EF4-FFF2-40B4-BE49-F238E27FC236}">
                <a16:creationId xmlns:a16="http://schemas.microsoft.com/office/drawing/2014/main" id="{93AB109B-669D-450E-98F6-B194288AD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40" y="3962400"/>
            <a:ext cx="3547915" cy="13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32" y="1819003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793" y="2884780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5679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548" y="5598808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4486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6178201" y="2066992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KL</a:t>
            </a:r>
            <a:r>
              <a:rPr lang="zh-CN" altLang="en-US" dirty="0">
                <a:solidFill>
                  <a:srgbClr val="FF0000"/>
                </a:solidFill>
              </a:rPr>
              <a:t>散度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07" y="4006850"/>
                <a:ext cx="5690660" cy="553998"/>
              </a:xfrm>
              <a:prstGeom prst="rect">
                <a:avLst/>
              </a:prstGeom>
              <a:blipFill>
                <a:blip r:embed="rId5"/>
                <a:stretch>
                  <a:fillRect l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  <a:blipFill>
                <a:blip r:embed="rId6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592" y="4875779"/>
                <a:ext cx="4891339" cy="553998"/>
              </a:xfrm>
              <a:prstGeom prst="rect">
                <a:avLst/>
              </a:prstGeom>
              <a:blipFill>
                <a:blip r:embed="rId7"/>
                <a:stretch>
                  <a:fillRect l="-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749884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4742584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08437"/>
            <a:ext cx="5905654" cy="204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8285" y="1258548"/>
            <a:ext cx="6487430" cy="4858428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多类分类（</a:t>
            </a:r>
            <a:r>
              <a:rPr lang="en-US" altLang="zh-CN" sz="3200" dirty="0"/>
              <a:t>Multi-class Classification</a:t>
            </a:r>
            <a:r>
              <a:rPr lang="zh-CN" altLang="en-US" sz="3200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038600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回归是</a:t>
            </a:r>
            <a:r>
              <a:rPr lang="en-US" altLang="zh-CN" dirty="0"/>
              <a:t>logistic</a:t>
            </a:r>
            <a:r>
              <a:rPr lang="zh-CN" altLang="en-US" dirty="0"/>
              <a:t>回归的多类推广。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函数，我们定义目标类别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4495800"/>
            <a:ext cx="4267200" cy="1630452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AD144ACA-D5B6-4156-9BCF-BD6EAFB7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0" y="2057400"/>
            <a:ext cx="2743200" cy="9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514600"/>
                <a:ext cx="4901150" cy="1088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307" y="3566298"/>
                <a:ext cx="2816092" cy="1088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6629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465" y="4730937"/>
                <a:ext cx="1681422" cy="553998"/>
              </a:xfrm>
              <a:prstGeom prst="rect">
                <a:avLst/>
              </a:prstGeom>
              <a:blipFill>
                <a:blip r:embed="rId4"/>
                <a:stretch>
                  <a:fillRect l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5298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的真实标签</a:t>
                </a: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21057"/>
                <a:ext cx="1917513" cy="369332"/>
              </a:xfrm>
              <a:prstGeom prst="rect">
                <a:avLst/>
              </a:prstGeom>
              <a:blipFill>
                <a:blip r:embed="rId5"/>
                <a:stretch>
                  <a:fillRect t="-11667" r="-2229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105400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883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60" y="3185820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，预测的类别概率为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51944"/>
            <a:ext cx="6456836" cy="1124064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762" y="3470630"/>
            <a:ext cx="4703712" cy="176246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23" y="1752600"/>
            <a:ext cx="2884790" cy="6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00400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2599297"/>
                <a:ext cx="1862176" cy="369332"/>
              </a:xfrm>
              <a:prstGeom prst="rect">
                <a:avLst/>
              </a:prstGeom>
              <a:blipFill>
                <a:blip r:embed="rId3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599297"/>
                <a:ext cx="3314241" cy="369332"/>
              </a:xfrm>
              <a:prstGeom prst="rect">
                <a:avLst/>
              </a:prstGeom>
              <a:blipFill>
                <a:blip r:embed="rId4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0231" y="1394972"/>
                <a:ext cx="2816092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27" y="3739764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946" y="2957071"/>
            <a:ext cx="417253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:r>
                  <a:rPr lang="en-US" altLang="zh-CN" dirty="0"/>
                  <a:t>w ← 0</a:t>
                </a:r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:r>
                  <a:rPr lang="en-US" altLang="zh-CN" dirty="0"/>
                  <a:t>(</a:t>
                </a:r>
                <a:r>
                  <a:rPr lang="en-US" altLang="zh-CN" dirty="0" err="1"/>
                  <a:t>x,y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EA8C9FB-E9F2-42A4-A7E9-A8AD4B04E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495800"/>
            <a:ext cx="1905058" cy="5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00" y="1447800"/>
            <a:ext cx="6781800" cy="4615543"/>
          </a:xfrm>
        </p:spPr>
      </p:pic>
      <p:cxnSp>
        <p:nvCxnSpPr>
          <p:cNvPr id="6" name="直接连接符 5"/>
          <p:cNvCxnSpPr/>
          <p:nvPr/>
        </p:nvCxnSpPr>
        <p:spPr>
          <a:xfrm>
            <a:off x="5334000" y="3755571"/>
            <a:ext cx="1371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030686" y="376798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00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626" y="5319712"/>
            <a:ext cx="3371774" cy="7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E289B-EEBA-4917-A62A-429E8F45E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5" y="3429000"/>
            <a:ext cx="7131940" cy="2879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606E2E-D7B6-42A4-9D57-B19064C8A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722269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60000</a:t>
            </a:r>
            <a:r>
              <a:rPr lang="zh-CN" altLang="en-US" dirty="0"/>
              <a:t>张</a:t>
            </a:r>
            <a:r>
              <a:rPr lang="en-US" altLang="zh-CN" dirty="0"/>
              <a:t>32x32</a:t>
            </a:r>
            <a:r>
              <a:rPr lang="zh-CN" altLang="en-US" dirty="0"/>
              <a:t>色彩图像，共</a:t>
            </a:r>
            <a:r>
              <a:rPr lang="en-US" altLang="zh-CN" dirty="0"/>
              <a:t>10</a:t>
            </a:r>
            <a:r>
              <a:rPr lang="zh-CN" altLang="en-US" dirty="0"/>
              <a:t>类，每类</a:t>
            </a:r>
            <a:r>
              <a:rPr lang="en-US" altLang="zh-CN" dirty="0"/>
              <a:t>6000</a:t>
            </a:r>
            <a:r>
              <a:rPr lang="zh-CN" altLang="en-US" dirty="0"/>
              <a:t>张图像。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1890524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支持向量机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3DBA75-F0C3-4A17-B09E-711E27AB43D4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3929846" cy="33964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0A1C0E-BA0B-4088-BD94-B8FC49130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76600"/>
            <a:ext cx="3405405" cy="10695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2438400" y="55626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pic>
        <p:nvPicPr>
          <p:cNvPr id="7170" name="Picture 2" descr="Image result for text classification">
            <a:extLst>
              <a:ext uri="{FF2B5EF4-FFF2-40B4-BE49-F238E27FC236}">
                <a16:creationId xmlns:a16="http://schemas.microsoft.com/office/drawing/2014/main" id="{B0B8518E-58AD-4E69-9353-713DD46EC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71600"/>
            <a:ext cx="351282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36" y="3886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457200" y="32766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22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03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362200"/>
            <a:ext cx="487680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457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19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46562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723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14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0930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线性分类器小结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7472" y="1219200"/>
            <a:ext cx="6589056" cy="4937125"/>
          </a:xfr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09" y="2685081"/>
            <a:ext cx="3958891" cy="3456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478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5181600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5181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endParaRPr lang="en-US" altLang="zh-CN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数据集：</a:t>
            </a:r>
            <a:r>
              <a:rPr lang="en-US" altLang="zh-CN" dirty="0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14,197,122 images, 21841 </a:t>
            </a:r>
            <a:r>
              <a:rPr lang="en-US" altLang="zh-CN" dirty="0" err="1"/>
              <a:t>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60511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图像识别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5045" y="3281485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5" name="向右箭號 4"/>
          <p:cNvSpPr/>
          <p:nvPr/>
        </p:nvSpPr>
        <p:spPr>
          <a:xfrm>
            <a:off x="3921407" y="3622965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14" y="3156163"/>
            <a:ext cx="274307" cy="1494693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1615728" y="3622966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920" y="3193966"/>
            <a:ext cx="292260" cy="151093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50806" y="2848898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Arial" panose="020B0604020202020204" pitchFamily="34" charset="0"/>
              </a:rPr>
              <a:t>“monkey”</a:t>
            </a:r>
            <a:endParaRPr lang="zh-TW" altLang="en-US" sz="2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550" y="2595440"/>
            <a:ext cx="931280" cy="105143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550" y="3852215"/>
            <a:ext cx="899978" cy="1075096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468744" y="419748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7480830" y="5492762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pic>
        <p:nvPicPr>
          <p:cNvPr id="1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4" y="5132654"/>
            <a:ext cx="1351186" cy="102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051" y="5132654"/>
            <a:ext cx="915693" cy="1181883"/>
          </a:xfrm>
          <a:prstGeom prst="rect">
            <a:avLst/>
          </a:prstGeom>
        </p:spPr>
      </p:pic>
      <p:sp>
        <p:nvSpPr>
          <p:cNvPr id="17" name="弧形向右箭號 16"/>
          <p:cNvSpPr/>
          <p:nvPr/>
        </p:nvSpPr>
        <p:spPr>
          <a:xfrm flipV="1">
            <a:off x="628650" y="3797718"/>
            <a:ext cx="630014" cy="191730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795571" y="2484450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“monkey”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223436" y="3307293"/>
            <a:ext cx="139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“cat”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5073802" y="4658585"/>
            <a:ext cx="1221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“dog”</a:t>
            </a:r>
            <a:endParaRPr lang="zh-TW" altLang="en-US" sz="2400" dirty="0"/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4552300" y="2946115"/>
            <a:ext cx="457200" cy="46166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19" idx="1"/>
          </p:cNvCxnSpPr>
          <p:nvPr/>
        </p:nvCxnSpPr>
        <p:spPr>
          <a:xfrm flipV="1">
            <a:off x="4539268" y="3538126"/>
            <a:ext cx="684168" cy="21578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4552300" y="4525597"/>
            <a:ext cx="497231" cy="269099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7" grpId="0" animBg="1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917223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223" y="2240113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7325" y="2240113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4022806" y="4644792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21" y="4150637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6339155" y="3570276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4175206" y="2772147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Tx/>
              <a:buChar char="•"/>
              <a:tabLst/>
            </a:pPr>
            <a:endParaRPr kumimoji="1" lang="zh-CN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132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ceu.org.tw/images/CEU_knowledge21065_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048" y="1764962"/>
            <a:ext cx="1784273" cy="178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垃圾邮件过滤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654706" y="1998978"/>
            <a:ext cx="136614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i="1" u="sng" dirty="0"/>
              <a:t>Spam </a:t>
            </a:r>
          </a:p>
          <a:p>
            <a:r>
              <a:rPr lang="en-US" altLang="zh-TW" sz="2800" b="1" i="1" u="sng" dirty="0"/>
              <a:t>filtering</a:t>
            </a:r>
            <a:endParaRPr lang="zh-TW" altLang="en-US" sz="2800" b="1" i="1" u="sng" dirty="0"/>
          </a:p>
        </p:txBody>
      </p:sp>
      <p:grpSp>
        <p:nvGrpSpPr>
          <p:cNvPr id="5" name="群組 4"/>
          <p:cNvGrpSpPr/>
          <p:nvPr/>
        </p:nvGrpSpPr>
        <p:grpSpPr>
          <a:xfrm>
            <a:off x="125392" y="3388171"/>
            <a:ext cx="7816752" cy="3530146"/>
            <a:chOff x="628650" y="2236221"/>
            <a:chExt cx="7816752" cy="3530146"/>
          </a:xfrm>
        </p:grpSpPr>
        <p:pic>
          <p:nvPicPr>
            <p:cNvPr id="6" name="Picture 2" descr="http://cdn.toptenreviews.com/rev/site/cms/category_headers/139-h_main-w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2236221"/>
              <a:ext cx="7816752" cy="35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2197318" y="5112936"/>
              <a:ext cx="46094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/>
                <a:t>(</a:t>
              </a:r>
              <a:r>
                <a:rPr lang="zh-TW" altLang="en-US" dirty="0"/>
                <a:t>http://spam-filter-review.toptenreviews.com/</a:t>
              </a:r>
              <a:r>
                <a:rPr lang="en-US" altLang="zh-TW" dirty="0"/>
                <a:t>)</a:t>
              </a:r>
              <a:endParaRPr lang="zh-TW" altLang="en-US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5349921" y="1947798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分类器</a:t>
            </a:r>
            <a:endParaRPr lang="zh-TW" altLang="en-US" sz="2800" dirty="0"/>
          </a:p>
        </p:txBody>
      </p:sp>
      <p:sp>
        <p:nvSpPr>
          <p:cNvPr id="15" name="向右箭號 14"/>
          <p:cNvSpPr/>
          <p:nvPr/>
        </p:nvSpPr>
        <p:spPr>
          <a:xfrm>
            <a:off x="7157823" y="2319567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354231" y="2818469"/>
            <a:ext cx="1445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</a:t>
            </a:r>
            <a:r>
              <a:rPr lang="en-US" altLang="zh-TW" sz="2800" dirty="0">
                <a:solidFill>
                  <a:srgbClr val="FF0000"/>
                </a:solidFill>
              </a:rPr>
              <a:t>Yes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No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358" y="1825625"/>
            <a:ext cx="274307" cy="1494693"/>
          </a:xfrm>
          <a:prstGeom prst="rect">
            <a:avLst/>
          </a:prstGeom>
        </p:spPr>
      </p:pic>
      <p:sp>
        <p:nvSpPr>
          <p:cNvPr id="28" name="向右箭號 27"/>
          <p:cNvSpPr/>
          <p:nvPr/>
        </p:nvSpPr>
        <p:spPr>
          <a:xfrm>
            <a:off x="4850604" y="2289279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7417451" y="2329661"/>
            <a:ext cx="124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en-US" altLang="zh-TW" sz="2800" dirty="0"/>
              <a:t>/</a:t>
            </a:r>
            <a:r>
              <a:rPr lang="en-US" altLang="zh-TW" sz="2800" dirty="0">
                <a:solidFill>
                  <a:srgbClr val="0000FF"/>
                </a:solidFill>
              </a:rPr>
              <a:t>0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320170" y="3549235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 (Yes)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776216" y="5153244"/>
            <a:ext cx="130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0 (No)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69983" y="3191849"/>
            <a:ext cx="2413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“free” in e-mail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118814" y="1490831"/>
            <a:ext cx="23202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“Talk” in e-mail</a:t>
            </a:r>
            <a:endParaRPr lang="zh-TW" altLang="en-US" sz="2400" dirty="0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4242667" y="3156275"/>
            <a:ext cx="419249" cy="2318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4273591" y="1734641"/>
            <a:ext cx="388325" cy="2643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8" grpId="0"/>
      <p:bldP spid="18" grpId="0"/>
      <p:bldP spid="9" grpId="0"/>
      <p:bldP spid="1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17767</TotalTime>
  <Words>1030</Words>
  <Application>Microsoft Office PowerPoint</Application>
  <PresentationFormat>全屏显示(4:3)</PresentationFormat>
  <Paragraphs>235</Paragraphs>
  <Slides>49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3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Tahoma</vt:lpstr>
      <vt:lpstr>Wingdings</vt:lpstr>
      <vt:lpstr>Wingdings 3</vt:lpstr>
      <vt:lpstr>Origin</vt:lpstr>
      <vt:lpstr>线性模型</vt:lpstr>
      <vt:lpstr>线性模型</vt:lpstr>
      <vt:lpstr>分类示例</vt:lpstr>
      <vt:lpstr>数据集：CIFAR-10</vt:lpstr>
      <vt:lpstr>数据集：ImageNet</vt:lpstr>
      <vt:lpstr>应用：图像分类</vt:lpstr>
      <vt:lpstr>图像识别</vt:lpstr>
      <vt:lpstr>文本情感分类</vt:lpstr>
      <vt:lpstr>垃圾邮件过滤</vt:lpstr>
      <vt:lpstr>文档归类</vt:lpstr>
      <vt:lpstr>线性模型</vt:lpstr>
      <vt:lpstr>线性模型</vt:lpstr>
      <vt:lpstr>概率的一些基本概念</vt:lpstr>
      <vt:lpstr>概率的一些基本概念</vt:lpstr>
      <vt:lpstr>概率的一些基本概念</vt:lpstr>
      <vt:lpstr>例子</vt:lpstr>
      <vt:lpstr>分类问题</vt:lpstr>
      <vt:lpstr>两个重要的函数</vt:lpstr>
      <vt:lpstr>两个重要的分类器</vt:lpstr>
      <vt:lpstr>Logistic回归</vt:lpstr>
      <vt:lpstr>学习准则</vt:lpstr>
      <vt:lpstr>KL散度</vt:lpstr>
      <vt:lpstr>交叉熵损失</vt:lpstr>
      <vt:lpstr>梯度下降</vt:lpstr>
      <vt:lpstr>推导过程</vt:lpstr>
      <vt:lpstr>Logistic回归</vt:lpstr>
      <vt:lpstr>多类分类（Multi-class Classification）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 （Support Vector Machine，SVM）</vt:lpstr>
      <vt:lpstr>示例：文本分类</vt:lpstr>
      <vt:lpstr>示例：文本分类</vt:lpstr>
      <vt:lpstr>示例：文本分类</vt:lpstr>
      <vt:lpstr>XOR问题</vt:lpstr>
      <vt:lpstr>特征</vt:lpstr>
      <vt:lpstr>线性分类器小结</vt:lpstr>
      <vt:lpstr> 不同损失函数的对比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1807</cp:revision>
  <dcterms:created xsi:type="dcterms:W3CDTF">2009-03-19T21:17:53Z</dcterms:created>
  <dcterms:modified xsi:type="dcterms:W3CDTF">2019-08-16T13:31:54Z</dcterms:modified>
</cp:coreProperties>
</file>